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7" r:id="rId2"/>
    <p:sldId id="258" r:id="rId3"/>
    <p:sldId id="259" r:id="rId4"/>
    <p:sldId id="368" r:id="rId5"/>
    <p:sldId id="369" r:id="rId6"/>
    <p:sldId id="370" r:id="rId7"/>
    <p:sldId id="371" r:id="rId8"/>
    <p:sldId id="372" r:id="rId9"/>
    <p:sldId id="373" r:id="rId10"/>
    <p:sldId id="374" r:id="rId11"/>
    <p:sldId id="375" r:id="rId12"/>
    <p:sldId id="376"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92" autoAdjust="0"/>
    <p:restoredTop sz="94660"/>
  </p:normalViewPr>
  <p:slideViewPr>
    <p:cSldViewPr>
      <p:cViewPr varScale="1">
        <p:scale>
          <a:sx n="88" d="100"/>
          <a:sy n="88" d="100"/>
        </p:scale>
        <p:origin x="-108" y="-558"/>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13912F-84D0-45A2-AA6F-0EB63ECFB14F}" type="datetimeFigureOut">
              <a:rPr lang="en-US" smtClean="0"/>
              <a:pPr/>
              <a:t>2/15/2017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6E439E-0625-445B-BDA5-391B50BDBE25}" type="slidenum">
              <a:rPr lang="en-US" smtClean="0"/>
              <a:pPr/>
              <a:t>‹#›</a:t>
            </a:fld>
            <a:endParaRPr 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B2E5F-FCC9-46D9-92BB-21BF556528A3}" type="datetimeFigureOut">
              <a:rPr lang="en-US" smtClean="0"/>
              <a:pPr/>
              <a:t>2/15/2017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25194-D0B3-4E3C-935D-F30A7CD7FF03}" type="slidenum">
              <a:rPr lang="en-US" smtClean="0"/>
              <a:pPr/>
              <a:t>‹#›</a:t>
            </a:fld>
            <a:endParaRPr 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ZERO AND NEGATIVE EXPONENT</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BBCC1D-6D34-4BB4-81AD-D94EC416E488}"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BBCC1D-6D34-4BB4-81AD-D94EC416E488}" type="datetimeFigureOut">
              <a:rPr lang="en-US" smtClean="0"/>
              <a:pPr/>
              <a:t>2/15/2017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BBCC1D-6D34-4BB4-81AD-D94EC416E488}" type="datetimeFigureOut">
              <a:rPr lang="en-US" smtClean="0"/>
              <a:pPr/>
              <a:t>2/15/2017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pPr/>
              <a:t>2/15/2017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pPr/>
              <a:t>2/15/2017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597819"/>
            <a:ext cx="8153400" cy="1102519"/>
          </a:xfrm>
        </p:spPr>
        <p:txBody>
          <a:bodyPr>
            <a:normAutofit/>
          </a:bodyPr>
          <a:lstStyle/>
          <a:p>
            <a:r>
              <a:rPr lang="en-US" sz="3600" b="1" dirty="0" smtClean="0"/>
              <a:t>Theoretical and Experimental Probability</a:t>
            </a:r>
            <a:endParaRPr lang="en-US" sz="3600" dirty="0"/>
          </a:p>
        </p:txBody>
      </p:sp>
      <p:sp>
        <p:nvSpPr>
          <p:cNvPr id="3" name="Subtitle 2"/>
          <p:cNvSpPr>
            <a:spLocks noGrp="1"/>
          </p:cNvSpPr>
          <p:nvPr>
            <p:ph type="subTitle" idx="1"/>
          </p:nvPr>
        </p:nvSpPr>
        <p:spPr/>
        <p:txBody>
          <a:bodyPr/>
          <a:lstStyle/>
          <a:p>
            <a:r>
              <a:rPr lang="en-US" dirty="0" smtClean="0"/>
              <a:t>Unit 12 Less7n 6</a:t>
            </a:r>
            <a:endParaRPr lang="en-US" dirty="0"/>
          </a:p>
        </p:txBody>
      </p:sp>
      <p:pic>
        <p:nvPicPr>
          <p:cNvPr id="7" name="Picture 2" descr="C:\Users\nicart\Dropbox\algebra 1\Horizontal Logo.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27831" y="691223"/>
            <a:ext cx="8229600" cy="10368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020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200329"/>
          </a:xfrm>
          <a:prstGeom prst="rect">
            <a:avLst/>
          </a:prstGeom>
          <a:noFill/>
        </p:spPr>
        <p:txBody>
          <a:bodyPr wrap="square" rtlCol="0">
            <a:spAutoFit/>
          </a:bodyPr>
          <a:lstStyle/>
          <a:p>
            <a:r>
              <a:rPr lang="en-US" sz="2400" dirty="0" smtClean="0"/>
              <a:t>3. From a deck of cards, four cards are drawn at random. What is the probability that:</a:t>
            </a:r>
          </a:p>
          <a:p>
            <a:r>
              <a:rPr lang="en-US" sz="2400" dirty="0" smtClean="0"/>
              <a:t>A. All four are aces?</a:t>
            </a:r>
          </a:p>
        </p:txBody>
      </p:sp>
      <p:sp>
        <p:nvSpPr>
          <p:cNvPr id="7" name="TextBox 6"/>
          <p:cNvSpPr txBox="1"/>
          <p:nvPr/>
        </p:nvSpPr>
        <p:spPr>
          <a:xfrm>
            <a:off x="381000" y="2523743"/>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2947450"/>
            <a:ext cx="7924800" cy="1200329"/>
          </a:xfrm>
          <a:prstGeom prst="rect">
            <a:avLst/>
          </a:prstGeom>
          <a:noFill/>
        </p:spPr>
        <p:txBody>
          <a:bodyPr wrap="square" rtlCol="0">
            <a:spAutoFit/>
          </a:bodyPr>
          <a:lstStyle/>
          <a:p>
            <a:r>
              <a:rPr lang="en-US" sz="2400" dirty="0" smtClean="0"/>
              <a:t>A. n(S) 		= </a:t>
            </a:r>
            <a:r>
              <a:rPr lang="en-US" sz="2000" dirty="0" smtClean="0"/>
              <a:t>total number of ways of drawing four cards out of 52</a:t>
            </a:r>
            <a:endParaRPr lang="en-US" sz="2400" dirty="0" smtClean="0"/>
          </a:p>
          <a:p>
            <a:r>
              <a:rPr lang="en-US" sz="2400" dirty="0" smtClean="0"/>
              <a:t>		= </a:t>
            </a:r>
          </a:p>
          <a:p>
            <a:r>
              <a:rPr lang="en-US" sz="2400" dirty="0" smtClean="0"/>
              <a:t> 		= 270,725 ways</a:t>
            </a:r>
            <a:endParaRPr lang="en-US" sz="2400" dirty="0"/>
          </a:p>
        </p:txBody>
      </p:sp>
      <p:sp>
        <p:nvSpPr>
          <p:cNvPr id="9" name="TextBox 8"/>
          <p:cNvSpPr txBox="1"/>
          <p:nvPr/>
        </p:nvSpPr>
        <p:spPr>
          <a:xfrm>
            <a:off x="366486" y="4447722"/>
            <a:ext cx="3657600" cy="461665"/>
          </a:xfrm>
          <a:prstGeom prst="rect">
            <a:avLst/>
          </a:prstGeom>
          <a:solidFill>
            <a:srgbClr val="FFFFCC"/>
          </a:solidFill>
        </p:spPr>
        <p:txBody>
          <a:bodyPr wrap="square" rtlCol="0">
            <a:spAutoFit/>
          </a:bodyPr>
          <a:lstStyle/>
          <a:p>
            <a:r>
              <a:rPr lang="en-US" sz="2400" dirty="0" smtClean="0"/>
              <a:t>P(ace)		= 4/ 270725</a:t>
            </a:r>
            <a:endParaRPr lang="en-US" sz="2400" dirty="0"/>
          </a:p>
        </p:txBody>
      </p:sp>
      <p:sp>
        <p:nvSpPr>
          <p:cNvPr id="10" name="TextBox 9"/>
          <p:cNvSpPr txBox="1"/>
          <p:nvPr/>
        </p:nvSpPr>
        <p:spPr>
          <a:xfrm>
            <a:off x="381000" y="4019550"/>
            <a:ext cx="8305800" cy="461665"/>
          </a:xfrm>
          <a:prstGeom prst="rect">
            <a:avLst/>
          </a:prstGeom>
          <a:noFill/>
        </p:spPr>
        <p:txBody>
          <a:bodyPr wrap="square" rtlCol="0">
            <a:spAutoFit/>
          </a:bodyPr>
          <a:lstStyle/>
          <a:p>
            <a:r>
              <a:rPr lang="en-US" sz="2400" dirty="0" smtClean="0"/>
              <a:t>n(ace)		= 4 aces</a:t>
            </a:r>
            <a:endParaRPr lang="en-US" sz="2400" dirty="0"/>
          </a:p>
        </p:txBody>
      </p:sp>
      <p:graphicFrame>
        <p:nvGraphicFramePr>
          <p:cNvPr id="334850" name="Object 2"/>
          <p:cNvGraphicFramePr>
            <a:graphicFrameLocks noChangeAspect="1"/>
          </p:cNvGraphicFramePr>
          <p:nvPr/>
        </p:nvGraphicFramePr>
        <p:xfrm>
          <a:off x="2590800" y="3333751"/>
          <a:ext cx="609600" cy="477078"/>
        </p:xfrm>
        <a:graphic>
          <a:graphicData uri="http://schemas.openxmlformats.org/presentationml/2006/ole">
            <p:oleObj spid="_x0000_s334850" name="Equation" r:id="rId5" imgW="291960" imgH="228600" progId="Equation.DSMT4">
              <p:embed/>
            </p:oleObj>
          </a:graphicData>
        </a:graphic>
      </p:graphicFrame>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477328"/>
          </a:xfrm>
          <a:prstGeom prst="rect">
            <a:avLst/>
          </a:prstGeom>
          <a:noFill/>
        </p:spPr>
        <p:txBody>
          <a:bodyPr wrap="square" rtlCol="0">
            <a:spAutoFit/>
          </a:bodyPr>
          <a:lstStyle/>
          <a:p>
            <a:r>
              <a:rPr lang="en-US" sz="2400" dirty="0" smtClean="0"/>
              <a:t>3. From a deck of cards, four cards are drawn at random. What is the probability that:</a:t>
            </a:r>
          </a:p>
          <a:p>
            <a:r>
              <a:rPr lang="en-US" sz="2400" dirty="0" smtClean="0"/>
              <a:t>B. All four hearts?</a:t>
            </a:r>
          </a:p>
          <a:p>
            <a:endParaRPr lang="en-US" dirty="0"/>
          </a:p>
        </p:txBody>
      </p:sp>
      <p:sp>
        <p:nvSpPr>
          <p:cNvPr id="7" name="TextBox 6"/>
          <p:cNvSpPr txBox="1"/>
          <p:nvPr/>
        </p:nvSpPr>
        <p:spPr>
          <a:xfrm>
            <a:off x="381000" y="2510058"/>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2962793"/>
            <a:ext cx="7924800" cy="461665"/>
          </a:xfrm>
          <a:prstGeom prst="rect">
            <a:avLst/>
          </a:prstGeom>
          <a:noFill/>
        </p:spPr>
        <p:txBody>
          <a:bodyPr wrap="square" rtlCol="0">
            <a:spAutoFit/>
          </a:bodyPr>
          <a:lstStyle/>
          <a:p>
            <a:r>
              <a:rPr lang="en-US" sz="2400" dirty="0" smtClean="0"/>
              <a:t>B. n(S)		= 270,725</a:t>
            </a:r>
            <a:endParaRPr lang="en-US" sz="2400" dirty="0"/>
          </a:p>
        </p:txBody>
      </p:sp>
      <p:sp>
        <p:nvSpPr>
          <p:cNvPr id="9" name="TextBox 8"/>
          <p:cNvSpPr txBox="1"/>
          <p:nvPr/>
        </p:nvSpPr>
        <p:spPr>
          <a:xfrm>
            <a:off x="381000" y="4219110"/>
            <a:ext cx="6172200" cy="461665"/>
          </a:xfrm>
          <a:prstGeom prst="rect">
            <a:avLst/>
          </a:prstGeom>
          <a:solidFill>
            <a:srgbClr val="FFFFCC"/>
          </a:solidFill>
        </p:spPr>
        <p:txBody>
          <a:bodyPr wrap="square" rtlCol="0">
            <a:spAutoFit/>
          </a:bodyPr>
          <a:lstStyle/>
          <a:p>
            <a:r>
              <a:rPr lang="en-US" sz="2400" dirty="0" smtClean="0"/>
              <a:t>P(heart)	= 715/ 270725 or 11/4165</a:t>
            </a:r>
            <a:endParaRPr lang="en-US" sz="2400" dirty="0"/>
          </a:p>
        </p:txBody>
      </p:sp>
      <p:sp>
        <p:nvSpPr>
          <p:cNvPr id="10" name="TextBox 9"/>
          <p:cNvSpPr txBox="1"/>
          <p:nvPr/>
        </p:nvSpPr>
        <p:spPr>
          <a:xfrm>
            <a:off x="381000" y="3419993"/>
            <a:ext cx="8305800" cy="830997"/>
          </a:xfrm>
          <a:prstGeom prst="rect">
            <a:avLst/>
          </a:prstGeom>
          <a:noFill/>
        </p:spPr>
        <p:txBody>
          <a:bodyPr wrap="square" rtlCol="0">
            <a:spAutoFit/>
          </a:bodyPr>
          <a:lstStyle/>
          <a:p>
            <a:r>
              <a:rPr lang="en-US" sz="2400" dirty="0" smtClean="0"/>
              <a:t>n(heart) 	= </a:t>
            </a:r>
          </a:p>
          <a:p>
            <a:r>
              <a:rPr lang="en-US" sz="2400" dirty="0" smtClean="0"/>
              <a:t>		= 715</a:t>
            </a:r>
            <a:endParaRPr lang="en-US" sz="2400" dirty="0"/>
          </a:p>
        </p:txBody>
      </p:sp>
      <p:graphicFrame>
        <p:nvGraphicFramePr>
          <p:cNvPr id="335874" name="Object 2"/>
          <p:cNvGraphicFramePr>
            <a:graphicFrameLocks noChangeAspect="1"/>
          </p:cNvGraphicFramePr>
          <p:nvPr/>
        </p:nvGraphicFramePr>
        <p:xfrm>
          <a:off x="2514600" y="3409950"/>
          <a:ext cx="603250" cy="472109"/>
        </p:xfrm>
        <a:graphic>
          <a:graphicData uri="http://schemas.openxmlformats.org/presentationml/2006/ole">
            <p:oleObj spid="_x0000_s335874" name="Equation" r:id="rId5" imgW="291960" imgH="228600" progId="Equation.DSMT4">
              <p:embed/>
            </p:oleObj>
          </a:graphicData>
        </a:graphic>
      </p:graphicFrame>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830997"/>
          </a:xfrm>
          <a:prstGeom prst="rect">
            <a:avLst/>
          </a:prstGeom>
          <a:noFill/>
        </p:spPr>
        <p:txBody>
          <a:bodyPr wrap="square" rtlCol="0">
            <a:spAutoFit/>
          </a:bodyPr>
          <a:lstStyle/>
          <a:p>
            <a:r>
              <a:rPr lang="en-US" sz="2400" dirty="0" smtClean="0"/>
              <a:t>4. If a pair of dice is tossed, find the probability that the sum of the numbers that will appear is 5.</a:t>
            </a:r>
          </a:p>
        </p:txBody>
      </p:sp>
      <p:sp>
        <p:nvSpPr>
          <p:cNvPr id="7" name="TextBox 6"/>
          <p:cNvSpPr txBox="1"/>
          <p:nvPr/>
        </p:nvSpPr>
        <p:spPr>
          <a:xfrm>
            <a:off x="381000" y="2510058"/>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2962793"/>
            <a:ext cx="7924800" cy="461665"/>
          </a:xfrm>
          <a:prstGeom prst="rect">
            <a:avLst/>
          </a:prstGeom>
          <a:noFill/>
        </p:spPr>
        <p:txBody>
          <a:bodyPr wrap="square" rtlCol="0">
            <a:spAutoFit/>
          </a:bodyPr>
          <a:lstStyle/>
          <a:p>
            <a:r>
              <a:rPr lang="en-US" sz="2400" dirty="0" smtClean="0"/>
              <a:t>n(S) 		= 36</a:t>
            </a:r>
            <a:endParaRPr lang="en-US" sz="2400" dirty="0"/>
          </a:p>
        </p:txBody>
      </p:sp>
      <p:sp>
        <p:nvSpPr>
          <p:cNvPr id="9" name="TextBox 8"/>
          <p:cNvSpPr txBox="1"/>
          <p:nvPr/>
        </p:nvSpPr>
        <p:spPr>
          <a:xfrm>
            <a:off x="381000" y="3943350"/>
            <a:ext cx="6172200" cy="461665"/>
          </a:xfrm>
          <a:prstGeom prst="rect">
            <a:avLst/>
          </a:prstGeom>
          <a:solidFill>
            <a:srgbClr val="FFFFCC"/>
          </a:solidFill>
        </p:spPr>
        <p:txBody>
          <a:bodyPr wrap="square" rtlCol="0">
            <a:spAutoFit/>
          </a:bodyPr>
          <a:lstStyle/>
          <a:p>
            <a:r>
              <a:rPr lang="en-US" sz="2400" dirty="0" smtClean="0"/>
              <a:t>P(E) 		= 4/36 = 1/9 ways</a:t>
            </a:r>
            <a:endParaRPr lang="en-US" sz="2400" dirty="0"/>
          </a:p>
        </p:txBody>
      </p:sp>
      <p:sp>
        <p:nvSpPr>
          <p:cNvPr id="10" name="TextBox 9"/>
          <p:cNvSpPr txBox="1"/>
          <p:nvPr/>
        </p:nvSpPr>
        <p:spPr>
          <a:xfrm>
            <a:off x="381000" y="3419993"/>
            <a:ext cx="8305800" cy="461665"/>
          </a:xfrm>
          <a:prstGeom prst="rect">
            <a:avLst/>
          </a:prstGeom>
          <a:noFill/>
        </p:spPr>
        <p:txBody>
          <a:bodyPr wrap="square" rtlCol="0">
            <a:spAutoFit/>
          </a:bodyPr>
          <a:lstStyle/>
          <a:p>
            <a:r>
              <a:rPr lang="en-US" sz="2400" dirty="0" smtClean="0"/>
              <a:t>E		= {(1, 4),(4, 1),(2,3),(3,2)} = 4</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lvl="0" algn="l">
              <a:defRPr/>
            </a:pPr>
            <a:r>
              <a:rPr lang="en-US" sz="1800" b="1" dirty="0" smtClean="0"/>
              <a:t>Theoretical and Experimental Probability</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smtClean="0">
                <a:solidFill>
                  <a:srgbClr val="0070C0"/>
                </a:solidFill>
              </a:rPr>
              <a:t>Students will be able to:</a:t>
            </a:r>
          </a:p>
          <a:p>
            <a:pPr marL="0" indent="0" algn="ctr">
              <a:buNone/>
            </a:pPr>
            <a:r>
              <a:rPr lang="en-US" sz="2400" dirty="0" smtClean="0"/>
              <a:t>Understand the and solve problem involving probability of an event</a:t>
            </a:r>
          </a:p>
          <a:p>
            <a:pPr marL="0" indent="0" algn="ctr">
              <a:buNone/>
            </a:pPr>
            <a:r>
              <a:rPr lang="en-US" sz="2400" b="1" dirty="0" smtClean="0">
                <a:solidFill>
                  <a:srgbClr val="0070C0"/>
                </a:solidFill>
              </a:rPr>
              <a:t>Key Vocabulary:</a:t>
            </a:r>
          </a:p>
          <a:p>
            <a:pPr>
              <a:buFont typeface="Symbol" panose="05050102010706020507" pitchFamily="18" charset="2"/>
              <a:buChar char="·"/>
            </a:pPr>
            <a:r>
              <a:rPr lang="en-US" sz="2400" dirty="0" smtClean="0"/>
              <a:t>Sample space			</a:t>
            </a:r>
          </a:p>
          <a:p>
            <a:pPr>
              <a:buFont typeface="Symbol" panose="05050102010706020507" pitchFamily="18" charset="2"/>
              <a:buChar char="·"/>
            </a:pPr>
            <a:r>
              <a:rPr lang="en-US" sz="2400" dirty="0" smtClean="0"/>
              <a:t>Combinations</a:t>
            </a:r>
          </a:p>
          <a:p>
            <a:pPr>
              <a:buFont typeface="Symbol" panose="05050102010706020507" pitchFamily="18" charset="2"/>
              <a:buChar char="·"/>
            </a:pPr>
            <a:r>
              <a:rPr lang="en-US" sz="2400" dirty="0" smtClean="0"/>
              <a:t>Event</a:t>
            </a:r>
          </a:p>
          <a:p>
            <a:pPr>
              <a:buFont typeface="Symbol" panose="05050102010706020507" pitchFamily="18" charset="2"/>
              <a:buChar char="·"/>
            </a:pPr>
            <a:r>
              <a:rPr lang="en-US" sz="2400" dirty="0" smtClean="0"/>
              <a:t>Probability</a:t>
            </a:r>
          </a:p>
          <a:p>
            <a:pPr>
              <a:buNone/>
            </a:pPr>
            <a:endParaRPr lang="en-US" sz="2400" dirty="0" smtClean="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270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554545"/>
          </a:xfrm>
          <a:prstGeom prst="rect">
            <a:avLst/>
          </a:prstGeom>
          <a:noFill/>
        </p:spPr>
        <p:txBody>
          <a:bodyPr wrap="square" rtlCol="0">
            <a:spAutoFit/>
          </a:bodyPr>
          <a:lstStyle/>
          <a:p>
            <a:pPr algn="just"/>
            <a:r>
              <a:rPr lang="en-US" sz="3200" b="1" dirty="0" smtClean="0"/>
              <a:t>	</a:t>
            </a:r>
            <a:r>
              <a:rPr lang="en-US" sz="3200" i="1" dirty="0" smtClean="0"/>
              <a:t>Probability</a:t>
            </a:r>
            <a:r>
              <a:rPr lang="en-US" sz="3200" dirty="0" smtClean="0"/>
              <a:t> is a branch of mathematics that deals with the study of the possible outcomes of an event or set of events, together with the outcomes relatively likelihood and distributions.  </a:t>
            </a:r>
          </a:p>
          <a:p>
            <a:pPr algn="just"/>
            <a:endParaRPr lang="en-US" sz="3200" dirty="0" smtClean="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539430"/>
          </a:xfrm>
          <a:prstGeom prst="rect">
            <a:avLst/>
          </a:prstGeom>
          <a:noFill/>
        </p:spPr>
        <p:txBody>
          <a:bodyPr wrap="square" rtlCol="0">
            <a:spAutoFit/>
          </a:bodyPr>
          <a:lstStyle/>
          <a:p>
            <a:pPr algn="just"/>
            <a:r>
              <a:rPr lang="en-US" sz="2800" b="1" dirty="0" smtClean="0"/>
              <a:t>	</a:t>
            </a:r>
            <a:r>
              <a:rPr lang="en-US" sz="2800" dirty="0" smtClean="0"/>
              <a:t>For example, in an experiment of tossing a coin once there are two possible outcomes: either head or tail will come out. The probability that hear occur is 1 out of 2, or 1/2, 0.5 or 50%.</a:t>
            </a:r>
          </a:p>
          <a:p>
            <a:pPr algn="just"/>
            <a:endParaRPr lang="en-US" sz="2800" dirty="0" smtClean="0"/>
          </a:p>
          <a:p>
            <a:pPr algn="just"/>
            <a:r>
              <a:rPr lang="en-US" sz="2800" b="1" dirty="0" smtClean="0"/>
              <a:t>	</a:t>
            </a:r>
            <a:r>
              <a:rPr lang="en-US" sz="2800" dirty="0" smtClean="0"/>
              <a:t>Probabilities can be given in fraction form, in decimals, or in percent. It is denoted by the symbol P(Event). Example P(H) = 1/2. </a:t>
            </a:r>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r>
              <a:rPr lang="en-US" sz="2800" b="1" dirty="0" smtClean="0"/>
              <a:t>Sample Space</a:t>
            </a:r>
            <a:endParaRPr lang="en-US" sz="2800" dirty="0" smtClean="0"/>
          </a:p>
          <a:p>
            <a:r>
              <a:rPr lang="en-US" sz="2800" b="1" dirty="0" smtClean="0"/>
              <a:t>	</a:t>
            </a:r>
            <a:r>
              <a:rPr lang="en-US" sz="2800" dirty="0" smtClean="0"/>
              <a:t>In an experiment, the set of all possible outcomes is called the sample space, denoted by </a:t>
            </a:r>
            <a:r>
              <a:rPr lang="en-US" sz="2800" i="1" dirty="0" smtClean="0"/>
              <a:t>S.</a:t>
            </a:r>
            <a:endParaRPr lang="en-US" sz="2800" dirty="0" smtClean="0"/>
          </a:p>
          <a:p>
            <a:endParaRPr lang="en-US" sz="2800" b="1" dirty="0" smtClean="0"/>
          </a:p>
          <a:p>
            <a:r>
              <a:rPr lang="en-US" sz="2800" b="1" dirty="0" smtClean="0"/>
              <a:t>Event</a:t>
            </a:r>
          </a:p>
          <a:p>
            <a:r>
              <a:rPr lang="en-US" sz="2800" dirty="0" smtClean="0"/>
              <a:t>	An event is any subset of a sample space.</a:t>
            </a:r>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strips(downLeft)">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strips(downLeft)">
                                      <p:cBhvr>
                                        <p:cTn id="27"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170099"/>
          </a:xfrm>
          <a:prstGeom prst="rect">
            <a:avLst/>
          </a:prstGeom>
          <a:noFill/>
        </p:spPr>
        <p:txBody>
          <a:bodyPr wrap="square" rtlCol="0">
            <a:spAutoFit/>
          </a:bodyPr>
          <a:lstStyle/>
          <a:p>
            <a:pPr algn="just"/>
            <a:r>
              <a:rPr lang="en-US" sz="3200" dirty="0" smtClean="0"/>
              <a:t>Example: Toss a dies once. The sample space S consists of 6 members which represent the numbers on the 6 faces of a die. Hence, S = {1, 2, 3, 4, 5, 6}. Let A be the event that an even number will occur. Then A = {2, 4, 6}.</a:t>
            </a:r>
          </a:p>
          <a:p>
            <a:endParaRPr lang="en-US" sz="40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The Probability of the Occurrence of an Event</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1077218"/>
          </a:xfrm>
          <a:prstGeom prst="rect">
            <a:avLst/>
          </a:prstGeom>
          <a:noFill/>
        </p:spPr>
        <p:txBody>
          <a:bodyPr wrap="square" rtlCol="0">
            <a:spAutoFit/>
          </a:bodyPr>
          <a:lstStyle/>
          <a:p>
            <a:pPr algn="just"/>
            <a:r>
              <a:rPr lang="en-US" sz="3200" dirty="0" smtClean="0"/>
              <a:t>The probability of the occurrence of an event E is given by the formula</a:t>
            </a:r>
            <a:endParaRPr lang="en-US" sz="4000" dirty="0"/>
          </a:p>
        </p:txBody>
      </p:sp>
      <p:graphicFrame>
        <p:nvGraphicFramePr>
          <p:cNvPr id="333826" name="Object 2"/>
          <p:cNvGraphicFramePr>
            <a:graphicFrameLocks noChangeAspect="1"/>
          </p:cNvGraphicFramePr>
          <p:nvPr/>
        </p:nvGraphicFramePr>
        <p:xfrm>
          <a:off x="3048000" y="2190750"/>
          <a:ext cx="3048000" cy="1524000"/>
        </p:xfrm>
        <a:graphic>
          <a:graphicData uri="http://schemas.openxmlformats.org/presentationml/2006/ole">
            <p:oleObj spid="_x0000_s333826" name="Equation" r:id="rId5" imgW="838080" imgH="419040" progId="Equation.DSMT4">
              <p:embed/>
            </p:oleObj>
          </a:graphicData>
        </a:graphic>
      </p:graphicFrame>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33826"/>
                                        </p:tgtEl>
                                        <p:attrNameLst>
                                          <p:attrName>style.visibility</p:attrName>
                                        </p:attrNameLst>
                                      </p:cBhvr>
                                      <p:to>
                                        <p:strVal val="visible"/>
                                      </p:to>
                                    </p:set>
                                    <p:animEffect transition="in" filter="strips(downLeft)">
                                      <p:cBhvr>
                                        <p:cTn id="17" dur="500"/>
                                        <p:tgtEl>
                                          <p:spTgt spid="333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477328"/>
          </a:xfrm>
          <a:prstGeom prst="rect">
            <a:avLst/>
          </a:prstGeom>
          <a:noFill/>
        </p:spPr>
        <p:txBody>
          <a:bodyPr wrap="square" rtlCol="0">
            <a:spAutoFit/>
          </a:bodyPr>
          <a:lstStyle/>
          <a:p>
            <a:r>
              <a:rPr lang="en-US" sz="2400" dirty="0" smtClean="0"/>
              <a:t>1. A box contains one red ball, one white ball, and one blue ball. If the experiment is to remove one ball at random from the box, what is the probability that it is red?</a:t>
            </a:r>
          </a:p>
          <a:p>
            <a:endParaRPr lang="en-US" dirty="0"/>
          </a:p>
        </p:txBody>
      </p:sp>
      <p:sp>
        <p:nvSpPr>
          <p:cNvPr id="7" name="TextBox 6"/>
          <p:cNvSpPr txBox="1"/>
          <p:nvPr/>
        </p:nvSpPr>
        <p:spPr>
          <a:xfrm>
            <a:off x="381000" y="2495550"/>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3024485"/>
            <a:ext cx="5257800" cy="461665"/>
          </a:xfrm>
          <a:prstGeom prst="rect">
            <a:avLst/>
          </a:prstGeom>
          <a:noFill/>
        </p:spPr>
        <p:txBody>
          <a:bodyPr wrap="square" rtlCol="0">
            <a:spAutoFit/>
          </a:bodyPr>
          <a:lstStyle/>
          <a:p>
            <a:r>
              <a:rPr lang="en-US" sz="2400" dirty="0" smtClean="0"/>
              <a:t>S ={R,W,B}; E = {R}; n(S) = 3, and n(E) = 1.</a:t>
            </a:r>
            <a:endParaRPr lang="en-US" sz="2400" dirty="0"/>
          </a:p>
        </p:txBody>
      </p:sp>
      <p:sp>
        <p:nvSpPr>
          <p:cNvPr id="9" name="TextBox 8"/>
          <p:cNvSpPr txBox="1"/>
          <p:nvPr/>
        </p:nvSpPr>
        <p:spPr>
          <a:xfrm>
            <a:off x="381000" y="3562350"/>
            <a:ext cx="4800600" cy="461665"/>
          </a:xfrm>
          <a:prstGeom prst="rect">
            <a:avLst/>
          </a:prstGeom>
          <a:solidFill>
            <a:srgbClr val="FFFFCC"/>
          </a:solidFill>
        </p:spPr>
        <p:txBody>
          <a:bodyPr wrap="square" rtlCol="0">
            <a:spAutoFit/>
          </a:bodyPr>
          <a:lstStyle/>
          <a:p>
            <a:r>
              <a:rPr lang="en-US" sz="2400" dirty="0" smtClean="0"/>
              <a:t>Form the formula, P(E) =1/3</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P spid="7"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smtClean="0">
                <a:solidFill>
                  <a:srgbClr val="0070C0"/>
                </a:solidFill>
              </a:rPr>
              <a:t>Sample Problem 1. </a:t>
            </a:r>
            <a:r>
              <a:rPr lang="en-US" sz="2400" b="1" dirty="0" smtClean="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smtClean="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107996"/>
          </a:xfrm>
          <a:prstGeom prst="rect">
            <a:avLst/>
          </a:prstGeom>
          <a:noFill/>
        </p:spPr>
        <p:txBody>
          <a:bodyPr wrap="square" rtlCol="0">
            <a:spAutoFit/>
          </a:bodyPr>
          <a:lstStyle/>
          <a:p>
            <a:r>
              <a:rPr lang="en-US" sz="2400" dirty="0" smtClean="0"/>
              <a:t>2. Let two dice be tossed once. Find the probability that the sum of the numbers shown on the two top faces is six.  </a:t>
            </a:r>
          </a:p>
          <a:p>
            <a:endParaRPr lang="en-US" dirty="0"/>
          </a:p>
        </p:txBody>
      </p:sp>
      <p:sp>
        <p:nvSpPr>
          <p:cNvPr id="7" name="TextBox 6"/>
          <p:cNvSpPr txBox="1"/>
          <p:nvPr/>
        </p:nvSpPr>
        <p:spPr>
          <a:xfrm>
            <a:off x="381000" y="2190750"/>
            <a:ext cx="2133600" cy="461665"/>
          </a:xfrm>
          <a:prstGeom prst="rect">
            <a:avLst/>
          </a:prstGeom>
          <a:noFill/>
        </p:spPr>
        <p:txBody>
          <a:bodyPr wrap="square" rtlCol="0">
            <a:spAutoFit/>
          </a:bodyPr>
          <a:lstStyle/>
          <a:p>
            <a:r>
              <a:rPr lang="en-US" sz="2400" dirty="0" smtClean="0"/>
              <a:t>Solution: </a:t>
            </a:r>
          </a:p>
        </p:txBody>
      </p:sp>
      <p:sp>
        <p:nvSpPr>
          <p:cNvPr id="8" name="TextBox 7"/>
          <p:cNvSpPr txBox="1"/>
          <p:nvPr/>
        </p:nvSpPr>
        <p:spPr>
          <a:xfrm>
            <a:off x="381000" y="2643485"/>
            <a:ext cx="7924800" cy="461665"/>
          </a:xfrm>
          <a:prstGeom prst="rect">
            <a:avLst/>
          </a:prstGeom>
          <a:noFill/>
        </p:spPr>
        <p:txBody>
          <a:bodyPr wrap="square" rtlCol="0">
            <a:spAutoFit/>
          </a:bodyPr>
          <a:lstStyle/>
          <a:p>
            <a:r>
              <a:rPr lang="en-US" sz="2400" dirty="0" smtClean="0"/>
              <a:t>S = {(1, 1),(1,2),......,(6,6)}	 		n(S) = </a:t>
            </a:r>
            <a:r>
              <a:rPr lang="en-US" sz="2400" dirty="0" smtClean="0"/>
              <a:t>36 from 6² </a:t>
            </a:r>
            <a:endParaRPr lang="en-US" sz="2400" dirty="0"/>
          </a:p>
        </p:txBody>
      </p:sp>
      <p:sp>
        <p:nvSpPr>
          <p:cNvPr id="9" name="TextBox 8"/>
          <p:cNvSpPr txBox="1"/>
          <p:nvPr/>
        </p:nvSpPr>
        <p:spPr>
          <a:xfrm>
            <a:off x="381000" y="3638550"/>
            <a:ext cx="2362200" cy="461665"/>
          </a:xfrm>
          <a:prstGeom prst="rect">
            <a:avLst/>
          </a:prstGeom>
          <a:solidFill>
            <a:srgbClr val="FFFFCC"/>
          </a:solidFill>
        </p:spPr>
        <p:txBody>
          <a:bodyPr wrap="square" rtlCol="0">
            <a:spAutoFit/>
          </a:bodyPr>
          <a:lstStyle/>
          <a:p>
            <a:pPr algn="ctr"/>
            <a:r>
              <a:rPr lang="en-US" sz="2400" dirty="0" smtClean="0"/>
              <a:t>P(E) = 5/36</a:t>
            </a:r>
            <a:endParaRPr lang="en-US" sz="2400" dirty="0"/>
          </a:p>
        </p:txBody>
      </p:sp>
      <p:sp>
        <p:nvSpPr>
          <p:cNvPr id="10" name="TextBox 9"/>
          <p:cNvSpPr txBox="1"/>
          <p:nvPr/>
        </p:nvSpPr>
        <p:spPr>
          <a:xfrm>
            <a:off x="381000" y="3100685"/>
            <a:ext cx="8305800" cy="461665"/>
          </a:xfrm>
          <a:prstGeom prst="rect">
            <a:avLst/>
          </a:prstGeom>
          <a:noFill/>
        </p:spPr>
        <p:txBody>
          <a:bodyPr wrap="square" rtlCol="0">
            <a:spAutoFit/>
          </a:bodyPr>
          <a:lstStyle/>
          <a:p>
            <a:r>
              <a:rPr lang="en-US" sz="2400" dirty="0" smtClean="0"/>
              <a:t>E = {(1, 5), (5, 1), (3, 3), (2, 4),(4, 2)}		 n(E) = 5</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889</TotalTime>
  <Words>518</Words>
  <Application>Microsoft Office PowerPoint</Application>
  <PresentationFormat>On-screen Show (16:9)</PresentationFormat>
  <Paragraphs>81</Paragraphs>
  <Slides>12</Slides>
  <Notes>11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Office Theme</vt:lpstr>
      <vt:lpstr>Equation</vt:lpstr>
      <vt:lpstr>Theoretical and Experimental Probability</vt:lpstr>
      <vt:lpstr>Theoretical and Experimental Probability</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Printing</cp:lastModifiedBy>
  <cp:revision>214</cp:revision>
  <dcterms:created xsi:type="dcterms:W3CDTF">2016-12-20T05:05:08Z</dcterms:created>
  <dcterms:modified xsi:type="dcterms:W3CDTF">2017-02-15T13:19:59Z</dcterms:modified>
</cp:coreProperties>
</file>